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9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32309FF5-D347-4006-9DBE-494304E7212F}" type="datetimeFigureOut">
              <a:rPr lang="da-DK" smtClean="0"/>
              <a:t>07-02-2013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152044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2309FF5-D347-4006-9DBE-494304E7212F}" type="datetimeFigureOut">
              <a:rPr lang="da-DK" smtClean="0"/>
              <a:t>07-02-2013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1178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2309FF5-D347-4006-9DBE-494304E7212F}" type="datetimeFigureOut">
              <a:rPr lang="da-DK" smtClean="0"/>
              <a:t>07-02-2013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406904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2309FF5-D347-4006-9DBE-494304E7212F}" type="datetimeFigureOut">
              <a:rPr lang="da-DK" smtClean="0"/>
              <a:t>07-02-2013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372112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2309FF5-D347-4006-9DBE-494304E7212F}" type="datetimeFigureOut">
              <a:rPr lang="da-DK" smtClean="0"/>
              <a:t>07-02-2013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356292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2309FF5-D347-4006-9DBE-494304E7212F}" type="datetimeFigureOut">
              <a:rPr lang="da-DK" smtClean="0"/>
              <a:t>07-02-2013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43140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2309FF5-D347-4006-9DBE-494304E7212F}" type="datetimeFigureOut">
              <a:rPr lang="da-DK" smtClean="0"/>
              <a:t>07-02-2013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3358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32309FF5-D347-4006-9DBE-494304E7212F}" type="datetimeFigureOut">
              <a:rPr lang="da-DK" smtClean="0"/>
              <a:t>07-02-2013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119378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2309FF5-D347-4006-9DBE-494304E7212F}" type="datetimeFigureOut">
              <a:rPr lang="da-DK" smtClean="0"/>
              <a:t>07-02-2013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235861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2309FF5-D347-4006-9DBE-494304E7212F}" type="datetimeFigureOut">
              <a:rPr lang="da-DK" smtClean="0"/>
              <a:t>07-02-2013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35036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2309FF5-D347-4006-9DBE-494304E7212F}" type="datetimeFigureOut">
              <a:rPr lang="da-DK" smtClean="0"/>
              <a:t>07-02-2013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E2CFD9F-ED6D-4961-A1A4-8A7427BF200E}" type="slidenum">
              <a:rPr lang="da-DK" smtClean="0"/>
              <a:t>‹nr.›</a:t>
            </a:fld>
            <a:endParaRPr lang="da-DK"/>
          </a:p>
        </p:txBody>
      </p:sp>
    </p:spTree>
    <p:extLst>
      <p:ext uri="{BB962C8B-B14F-4D97-AF65-F5344CB8AC3E}">
        <p14:creationId xmlns:p14="http://schemas.microsoft.com/office/powerpoint/2010/main" val="61339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09FF5-D347-4006-9DBE-494304E7212F}" type="datetimeFigureOut">
              <a:rPr lang="da-DK" smtClean="0"/>
              <a:t>07-02-2013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CFD9F-ED6D-4961-A1A4-8A7427BF200E}" type="slidenum">
              <a:rPr lang="da-DK" smtClean="0"/>
              <a:t>‹nr.›</a:t>
            </a:fld>
            <a:endParaRPr lang="da-DK"/>
          </a:p>
        </p:txBody>
      </p:sp>
    </p:spTree>
    <p:extLst>
      <p:ext uri="{BB962C8B-B14F-4D97-AF65-F5344CB8AC3E}">
        <p14:creationId xmlns:p14="http://schemas.microsoft.com/office/powerpoint/2010/main" val="322298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24.jpeg"/><Relationship Id="rId7"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www.nordea.dk/" TargetMode="External"/><Relationship Id="rId7" Type="http://schemas.openxmlformats.org/officeDocument/2006/relationships/hyperlink" Target="http://www.mute.dk/"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8.jpeg"/><Relationship Id="rId5" Type="http://schemas.openxmlformats.org/officeDocument/2006/relationships/hyperlink" Target="http://www.hrh.dk/" TargetMode="Externa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ulturhusetbirkelundgaard.d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smtClean="0"/>
          </a:p>
          <a:p>
            <a:pPr marL="0" indent="0">
              <a:buNone/>
            </a:pPr>
            <a:endParaRPr lang="da-DK" dirty="0" smtClean="0"/>
          </a:p>
          <a:p>
            <a:pPr marL="0" indent="0" algn="ctr">
              <a:buNone/>
            </a:pPr>
            <a:r>
              <a:rPr lang="da-DK" sz="5400" b="1" dirty="0" smtClean="0"/>
              <a:t>Velkommen til Generalforsamling 2013</a:t>
            </a:r>
            <a:endParaRPr lang="da-DK" sz="5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04664"/>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45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04664"/>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Siri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912" y="2089682"/>
            <a:ext cx="14001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ensiriusmand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02302"/>
            <a:ext cx="3048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irius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7" y="4129117"/>
            <a:ext cx="30384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93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04664"/>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Billede 1" descr="http://www.kulturhusetbirkelundgaard.dk/sites/all/themes/skabelon/images/Gr%C3%A6sk%20aft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8112" y="2204864"/>
            <a:ext cx="12477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IMG_89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395972"/>
            <a:ext cx="2168674" cy="143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MG_89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2803" y="4398974"/>
            <a:ext cx="2678393" cy="17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IMG_90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4398974"/>
            <a:ext cx="2025107" cy="133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899592" y="2875002"/>
            <a:ext cx="1098121" cy="369332"/>
          </a:xfrm>
          <a:prstGeom prst="rect">
            <a:avLst/>
          </a:prstGeom>
        </p:spPr>
        <p:txBody>
          <a:bodyPr wrap="none">
            <a:spAutoFit/>
          </a:bodyPr>
          <a:lstStyle/>
          <a:p>
            <a:pPr lvl="0"/>
            <a:r>
              <a:rPr lang="da-DK" b="1" dirty="0" smtClean="0"/>
              <a:t>- 5 grader</a:t>
            </a:r>
            <a:endParaRPr lang="da-DK" dirty="0"/>
          </a:p>
        </p:txBody>
      </p:sp>
    </p:spTree>
    <p:extLst>
      <p:ext uri="{BB962C8B-B14F-4D97-AF65-F5344CB8AC3E}">
        <p14:creationId xmlns:p14="http://schemas.microsoft.com/office/powerpoint/2010/main" val="60091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49" y="37285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Billede 2" descr="http://www.kulturhusetbirkelundgaard.dk/sites/all/themes/skabelon/images/udsolg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950" y="1937035"/>
            <a:ext cx="15621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IMG_13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2" y="2348880"/>
            <a:ext cx="17430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SC_0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4411" y="2377850"/>
            <a:ext cx="1952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hjemmesiden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2630" y="4201946"/>
            <a:ext cx="640641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34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il_fi" descr="http://image.unwire.com/IP/ss/plimg.no.publicus.com/storyimage/PL/20121107/ARTIKLER/711079891/AR/0/AR-711079891.jpg?IP_w=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656217"/>
            <a:ext cx="27273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2403566" y="1957239"/>
            <a:ext cx="4572000" cy="646331"/>
          </a:xfrm>
          <a:prstGeom prst="rect">
            <a:avLst/>
          </a:prstGeom>
        </p:spPr>
        <p:txBody>
          <a:bodyPr>
            <a:spAutoFit/>
          </a:bodyPr>
          <a:lstStyle/>
          <a:p>
            <a:r>
              <a:rPr lang="da-DK" b="1" dirty="0"/>
              <a:t>Skulpturudstilling i samarbejde med Hyldespjældet og Albertslund Kunstforening.</a:t>
            </a:r>
            <a:endParaRPr lang="da-DK" dirty="0"/>
          </a:p>
        </p:txBody>
      </p:sp>
      <p:pic>
        <p:nvPicPr>
          <p:cNvPr id="12291" name="Picture 3" descr="IMG_02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757690"/>
            <a:ext cx="2737842" cy="18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G_0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4725144"/>
            <a:ext cx="2861146" cy="187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0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4721892"/>
            <a:ext cx="2677323" cy="20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09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Billede 4" descr="http://www.kulturhusetbirkelundgaard.dk/sites/all/themes/skabelon/images/Jazz%20i%20g%C3%A5rden%201-juli%20201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727" y="2132856"/>
            <a:ext cx="12573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16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260429"/>
            <a:ext cx="2913708" cy="193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IMG_04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7236" y="4270506"/>
            <a:ext cx="2896721" cy="191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G_04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836" y="4284978"/>
            <a:ext cx="2823984" cy="18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980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Ruimlepotten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028" y="1988840"/>
            <a:ext cx="13811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fb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66" y="4164209"/>
            <a:ext cx="2633674" cy="17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19-08-2012 IRSK MUSIK BIRKELUNDGÅRD 0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876" y="4228620"/>
            <a:ext cx="2232248" cy="169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fb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59" y="4164208"/>
            <a:ext cx="2639917" cy="175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991027" y="2420888"/>
            <a:ext cx="1711366" cy="369332"/>
          </a:xfrm>
          <a:prstGeom prst="rect">
            <a:avLst/>
          </a:prstGeom>
        </p:spPr>
        <p:txBody>
          <a:bodyPr wrap="none">
            <a:spAutoFit/>
          </a:bodyPr>
          <a:lstStyle/>
          <a:p>
            <a:pPr lvl="0"/>
            <a:r>
              <a:rPr lang="da-DK" b="1" dirty="0" smtClean="0"/>
              <a:t>31 grader varmt</a:t>
            </a:r>
            <a:endParaRPr lang="da-DK" dirty="0"/>
          </a:p>
        </p:txBody>
      </p:sp>
    </p:spTree>
    <p:extLst>
      <p:ext uri="{BB962C8B-B14F-4D97-AF65-F5344CB8AC3E}">
        <p14:creationId xmlns:p14="http://schemas.microsoft.com/office/powerpoint/2010/main" val="130852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Kunsthåndværkermarked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665" y="1988840"/>
            <a:ext cx="14001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IMG_113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349120"/>
            <a:ext cx="2880320" cy="192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IMG_1230_re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911" y="4528169"/>
            <a:ext cx="21621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02-09-2012 KUNSTHÅNDVÆRKERMARKED BIRKELUNDGÅRD 034_resiz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4221088"/>
            <a:ext cx="2966105" cy="205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02-09-2012 KUNSTHÅNDVÆRKERMARKED BIRKELUNDGÅRD 027_resi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408" y="2120692"/>
            <a:ext cx="22145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02-09-2012 KUNSTHÅNDVÆRKERMARKED BIRKELUNDGÅRD 026_resiz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2168317"/>
            <a:ext cx="21526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89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Musik og danse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562" y="2169941"/>
            <a:ext cx="16668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0" name="Picture 56" descr="C:\Jørns Computer\Mine billeder\Birkelundgaard Billeder\Albertslundfestival\Hjemmesidebilleder\IMG_3872_re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09" y="2239269"/>
            <a:ext cx="3292451" cy="2194967"/>
          </a:xfrm>
          <a:prstGeom prst="rect">
            <a:avLst/>
          </a:prstGeom>
          <a:noFill/>
          <a:extLst>
            <a:ext uri="{909E8E84-426E-40DD-AFC4-6F175D3DCCD1}">
              <a14:hiddenFill xmlns:a14="http://schemas.microsoft.com/office/drawing/2010/main">
                <a:solidFill>
                  <a:srgbClr val="FFFFFF"/>
                </a:solidFill>
              </a14:hiddenFill>
            </a:ext>
          </a:extLst>
        </p:spPr>
      </p:pic>
      <p:pic>
        <p:nvPicPr>
          <p:cNvPr id="16441" name="Picture 57" descr="C:\Jørns Computer\Mine billeder\Birkelundgaard Billeder\Albertslundfestival\Hjemmesidebilleder\IMG_3877_resiz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298563"/>
            <a:ext cx="3114566" cy="2076377"/>
          </a:xfrm>
          <a:prstGeom prst="rect">
            <a:avLst/>
          </a:prstGeom>
          <a:noFill/>
          <a:extLst>
            <a:ext uri="{909E8E84-426E-40DD-AFC4-6F175D3DCCD1}">
              <a14:hiddenFill xmlns:a14="http://schemas.microsoft.com/office/drawing/2010/main">
                <a:solidFill>
                  <a:srgbClr val="FFFFFF"/>
                </a:solidFill>
              </a14:hiddenFill>
            </a:ext>
          </a:extLst>
        </p:spPr>
      </p:pic>
      <p:pic>
        <p:nvPicPr>
          <p:cNvPr id="16442" name="Picture 58" descr="C:\Jørns Computer\Mine billeder\Birkelundgaard Billeder\Albertslundfestival\Hjemmesidebilleder\IMG_3878_resi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09" y="4725144"/>
            <a:ext cx="2818878" cy="1879252"/>
          </a:xfrm>
          <a:prstGeom prst="rect">
            <a:avLst/>
          </a:prstGeom>
          <a:noFill/>
          <a:extLst>
            <a:ext uri="{909E8E84-426E-40DD-AFC4-6F175D3DCCD1}">
              <a14:hiddenFill xmlns:a14="http://schemas.microsoft.com/office/drawing/2010/main">
                <a:solidFill>
                  <a:srgbClr val="FFFFFF"/>
                </a:solidFill>
              </a14:hiddenFill>
            </a:ext>
          </a:extLst>
        </p:spPr>
      </p:pic>
      <p:pic>
        <p:nvPicPr>
          <p:cNvPr id="16443" name="Picture 59" descr="C:\Jørns Computer\Mine billeder\Birkelundgaard Billeder\Albertslundfestival\Hjemmesidebilleder\IMG_3884_resiz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843" y="4718538"/>
            <a:ext cx="280831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6444" name="Picture 60" descr="C:\Jørns Computer\Mine billeder\Birkelundgaard Billeder\Albertslundfestival\Hjemmesidebilleder\IMG_3875_resiz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718538"/>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92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fotoudstilling efterår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5225" y="1916113"/>
            <a:ext cx="17335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Jørns Computer\Mine billeder\Birkelundgaard Billeder\Fotoudstilling\IMG_1055_re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3078163"/>
            <a:ext cx="2032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Jørns Computer\Mine billeder\Birkelundgaard Billeder\Fotoudstilling\IMG_1056_resiz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713" y="3182938"/>
            <a:ext cx="2032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Jørns Computer\Mine billeder\Birkelundgaard Billeder\Fotoudstilling\IMG_1064_resi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4829175"/>
            <a:ext cx="2032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Jørns Computer\Mine billeder\Birkelundgaard Billeder\Fotoudstilling\Tom med vinderbilledet 2010_resiz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325" y="5221288"/>
            <a:ext cx="25400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Jørns Computer\Mine billeder\Birkelundgaard Billeder\Fotoudstilling\IMG_1111_resiz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713" y="4460792"/>
            <a:ext cx="2838574" cy="189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2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descr="Dobbeltmordet p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3037" y="1988840"/>
            <a:ext cx="1320342" cy="189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15-11-2012 DOBBELTDRABET  PÅ PETER BANGS VEJ VED DINES BOGØ 014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4256212"/>
            <a:ext cx="3359026" cy="232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15-11-2012 DOBBELTDRABET  PÅ PETER BANGS VEJ VED DINES BOGØ 033_re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115" y="4283705"/>
            <a:ext cx="3343431" cy="232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54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3267795"/>
          </a:xfrm>
        </p:spPr>
        <p:txBody>
          <a:bodyPr>
            <a:normAutofit fontScale="90000"/>
          </a:bodyPr>
          <a:lstStyle/>
          <a:p>
            <a:pPr lvl="0">
              <a:spcAft>
                <a:spcPts val="0"/>
              </a:spcAft>
            </a:pPr>
            <a:r>
              <a:rPr lang="da-DK" sz="2400" dirty="0" smtClean="0">
                <a:effectLst/>
                <a:latin typeface="Arial"/>
                <a:ea typeface="Times New Roman"/>
              </a:rPr>
              <a:t/>
            </a:r>
            <a:br>
              <a:rPr lang="da-DK" sz="2400" dirty="0" smtClean="0">
                <a:effectLst/>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a:latin typeface="Arial"/>
                <a:ea typeface="Times New Roman"/>
              </a:rPr>
              <a:t/>
            </a:r>
            <a:br>
              <a:rPr lang="da-DK" sz="2400" dirty="0">
                <a:latin typeface="Arial"/>
                <a:ea typeface="Times New Roman"/>
              </a:rPr>
            </a:br>
            <a:r>
              <a:rPr lang="da-DK" sz="2400" dirty="0" smtClean="0">
                <a:latin typeface="Arial"/>
                <a:ea typeface="Times New Roman"/>
              </a:rPr>
              <a:t/>
            </a:r>
            <a:br>
              <a:rPr lang="da-DK" sz="2400" dirty="0" smtClean="0">
                <a:latin typeface="Arial"/>
                <a:ea typeface="Times New Roman"/>
              </a:rPr>
            </a:br>
            <a:r>
              <a:rPr lang="da-DK" sz="2400" dirty="0" smtClean="0">
                <a:effectLst/>
                <a:latin typeface="Arial"/>
                <a:ea typeface="Times New Roman"/>
              </a:rPr>
              <a:t>Bestyrelsens sammensætning 2012</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Hjemmesiden</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Nyhedsbreve</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Laden</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Længen</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Arrangementer i 2012 og foreløbige planer for 2013</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Arbejdsgrupperne</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Tilskud fra Kommunen</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Anskaffelser </a:t>
            </a:r>
            <a:r>
              <a:rPr lang="da-DK" sz="2400" dirty="0" smtClean="0">
                <a:effectLst/>
                <a:latin typeface="Times New Roman"/>
                <a:ea typeface="Times New Roman"/>
              </a:rPr>
              <a:t/>
            </a:r>
            <a:br>
              <a:rPr lang="da-DK" sz="2400" dirty="0" smtClean="0">
                <a:effectLst/>
                <a:latin typeface="Times New Roman"/>
                <a:ea typeface="Times New Roman"/>
              </a:rPr>
            </a:br>
            <a:r>
              <a:rPr lang="da-DK" sz="2400" dirty="0" smtClean="0">
                <a:effectLst/>
                <a:latin typeface="Arial"/>
                <a:ea typeface="Times New Roman"/>
              </a:rPr>
              <a:t>Donationer</a:t>
            </a:r>
            <a:r>
              <a:rPr lang="da-DK" sz="2400" dirty="0" smtClean="0">
                <a:effectLst/>
                <a:latin typeface="Times New Roman"/>
                <a:ea typeface="Times New Roman"/>
              </a:rPr>
              <a:t/>
            </a:r>
            <a:br>
              <a:rPr lang="da-DK" sz="2400" dirty="0" smtClean="0">
                <a:effectLst/>
                <a:latin typeface="Times New Roman"/>
                <a:ea typeface="Times New Roman"/>
              </a:rPr>
            </a:br>
            <a:endParaRPr lang="da-DK" sz="2400" dirty="0"/>
          </a:p>
        </p:txBody>
      </p:sp>
      <p:sp>
        <p:nvSpPr>
          <p:cNvPr id="3" name="Undertitel 2"/>
          <p:cNvSpPr>
            <a:spLocks noGrp="1"/>
          </p:cNvSpPr>
          <p:nvPr>
            <p:ph type="subTitle" idx="1"/>
          </p:nvPr>
        </p:nvSpPr>
        <p:spPr>
          <a:xfrm>
            <a:off x="1371600" y="6858000"/>
            <a:ext cx="6400800" cy="243408"/>
          </a:xfrm>
        </p:spPr>
        <p:txBody>
          <a:bodyPr>
            <a:normAutofit fontScale="32500" lnSpcReduction="20000"/>
          </a:bodyPr>
          <a:lstStyle/>
          <a:p>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404664"/>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8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3" descr="C:\Jørns Computer\Mine billeder\Birkelundgaard Billeder\Plakater\Nordic_singers_nytaarskonce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75" y="1916832"/>
            <a:ext cx="1333449" cy="1904298"/>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Jørns Computer\Mine billeder\Birkelundgaard Billeder\Nytårskoncert 2013\Albertslundposten\Nytårs-operagalla13_resi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287" y="3875318"/>
            <a:ext cx="1695425" cy="113028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Jørns Computer\Mine billeder\Birkelundgaard Billeder\Nytårskoncert 2013\Albertslundposten\Nytårs-operagalla15_resiz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5130559"/>
            <a:ext cx="2339387" cy="1559591"/>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Jørns Computer\Mine billeder\Birkelundgaard Billeder\Nytårskoncert 2013\Albertslundposten\Nytårs-operagalla14_resiz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230" y="3429000"/>
            <a:ext cx="2348633" cy="156575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Jørns Computer\Mine billeder\Birkelundgaard Billeder\Nytårskoncert 2013\Albertslundposten\Nytårs-operagalla1_resiz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282" y="1962052"/>
            <a:ext cx="1973380" cy="131558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Jørns Computer\Mine billeder\Birkelundgaard Billeder\Nytårskoncert 2013\Albertslundposten\Nytårs-operagalla4_resiz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1639" y="2010946"/>
            <a:ext cx="2016224" cy="1344149"/>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Jørns Computer\Mine billeder\Birkelundgaard Billeder\Nytårskoncert 2013\Albertslundposten\Nytårs-operagalla6_resiz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3439846"/>
            <a:ext cx="2348632" cy="1565755"/>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C:\Jørns Computer\Mine billeder\Birkelundgaard Billeder\Nytårskoncert 2013\Albertslundposten\Nytårs-operagalla9_resiz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3859" y="5156317"/>
            <a:ext cx="2236281" cy="1490854"/>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C:\Jørns Computer\Mine billeder\Birkelundgaard Billeder\Nytårskoncert 2013\Albertslundposten\Nytårs-operagalla10_resiz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200" y="5113338"/>
            <a:ext cx="2365218" cy="157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75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395536" y="2274838"/>
            <a:ext cx="8280920" cy="3570208"/>
          </a:xfrm>
          <a:prstGeom prst="rect">
            <a:avLst/>
          </a:prstGeom>
        </p:spPr>
        <p:txBody>
          <a:bodyPr wrap="square">
            <a:spAutoFit/>
          </a:bodyPr>
          <a:lstStyle/>
          <a:p>
            <a:pPr algn="ctr"/>
            <a:r>
              <a:rPr lang="da-DK" sz="2000" b="1" dirty="0"/>
              <a:t>Mere end 1500 gæster har overværet/deltaget i foreningens arrangementer i 2012</a:t>
            </a:r>
            <a:r>
              <a:rPr lang="da-DK" sz="2000" b="1" dirty="0" smtClean="0"/>
              <a:t>. (+ 633 til Nytårskoncerten i Januar)</a:t>
            </a:r>
            <a:endParaRPr lang="da-DK" sz="2000" dirty="0"/>
          </a:p>
          <a:p>
            <a:pPr algn="ctr"/>
            <a:r>
              <a:rPr lang="da-DK" dirty="0"/>
              <a:t> </a:t>
            </a:r>
          </a:p>
          <a:p>
            <a:pPr algn="ctr"/>
            <a:r>
              <a:rPr lang="da-DK" sz="2400" dirty="0"/>
              <a:t>Bestyrelsen vil benytte lejligheden til at takke alle de medlemmer, der i årets løb har bidraget på den ene eller anden måde med afviklingen af de mange arrangementer</a:t>
            </a:r>
            <a:r>
              <a:rPr lang="da-DK" sz="2400" dirty="0" smtClean="0"/>
              <a:t>.</a:t>
            </a:r>
          </a:p>
          <a:p>
            <a:pPr algn="ctr"/>
            <a:endParaRPr lang="da-DK" sz="2400" dirty="0" smtClean="0"/>
          </a:p>
          <a:p>
            <a:pPr algn="ctr"/>
            <a:r>
              <a:rPr lang="da-DK" sz="2400" b="1" dirty="0" smtClean="0"/>
              <a:t>De</a:t>
            </a:r>
            <a:r>
              <a:rPr lang="da-DK" sz="2400" dirty="0" smtClean="0"/>
              <a:t> er en væsentlig årsag til medlemsfremgangen:</a:t>
            </a:r>
          </a:p>
          <a:p>
            <a:pPr algn="ctr"/>
            <a:endParaRPr lang="da-DK" sz="2400" dirty="0" smtClean="0"/>
          </a:p>
          <a:p>
            <a:pPr algn="ctr"/>
            <a:r>
              <a:rPr lang="da-DK" sz="2400" b="1" dirty="0" smtClean="0"/>
              <a:t>Kulturhuset </a:t>
            </a:r>
            <a:r>
              <a:rPr lang="da-DK" sz="2400" b="1" dirty="0" err="1" smtClean="0"/>
              <a:t>Birkelundgaard</a:t>
            </a:r>
            <a:r>
              <a:rPr lang="da-DK" sz="2400" b="1" dirty="0" smtClean="0"/>
              <a:t> har i dag over 360 medlemmer</a:t>
            </a:r>
            <a:endParaRPr lang="da-DK" sz="2400" b="1" dirty="0"/>
          </a:p>
        </p:txBody>
      </p:sp>
    </p:spTree>
    <p:extLst>
      <p:ext uri="{BB962C8B-B14F-4D97-AF65-F5344CB8AC3E}">
        <p14:creationId xmlns:p14="http://schemas.microsoft.com/office/powerpoint/2010/main" val="912257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323528" y="1801536"/>
            <a:ext cx="8208912" cy="923330"/>
          </a:xfrm>
          <a:prstGeom prst="rect">
            <a:avLst/>
          </a:prstGeom>
        </p:spPr>
        <p:txBody>
          <a:bodyPr wrap="square">
            <a:spAutoFit/>
          </a:bodyPr>
          <a:lstStyle/>
          <a:p>
            <a:pPr algn="ctr"/>
            <a:r>
              <a:rPr lang="da-DK" b="1" dirty="0"/>
              <a:t>For </a:t>
            </a:r>
            <a:r>
              <a:rPr lang="da-DK" dirty="0"/>
              <a:t> </a:t>
            </a:r>
            <a:r>
              <a:rPr lang="da-DK" b="1" dirty="0"/>
              <a:t>2013</a:t>
            </a:r>
            <a:r>
              <a:rPr lang="da-DK" dirty="0"/>
              <a:t> </a:t>
            </a:r>
            <a:r>
              <a:rPr lang="da-DK" b="1" dirty="0"/>
              <a:t>er bestyrelsens forslag til arrangementer således</a:t>
            </a:r>
            <a:r>
              <a:rPr lang="da-DK" dirty="0"/>
              <a:t>:</a:t>
            </a:r>
          </a:p>
          <a:p>
            <a:pPr algn="ctr"/>
            <a:r>
              <a:rPr lang="da-DK" dirty="0"/>
              <a:t> </a:t>
            </a:r>
            <a:r>
              <a:rPr lang="da-DK" dirty="0" smtClean="0"/>
              <a:t>De </a:t>
            </a:r>
            <a:r>
              <a:rPr lang="da-DK" dirty="0"/>
              <a:t>nedenfor anførte arrangementer er stadig i ”støbeskeen”, og der vil derfor kunne ske ændringer i løbet af året. </a:t>
            </a:r>
          </a:p>
        </p:txBody>
      </p:sp>
      <p:sp>
        <p:nvSpPr>
          <p:cNvPr id="5" name="Rectangle 2"/>
          <p:cNvSpPr>
            <a:spLocks noChangeArrowheads="1"/>
          </p:cNvSpPr>
          <p:nvPr/>
        </p:nvSpPr>
        <p:spPr bwMode="auto">
          <a:xfrm>
            <a:off x="499186" y="2909868"/>
            <a:ext cx="8171276"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828675"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da-DK" sz="1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13. januar 2013	Albertslund Nytårskoncert 2013</a:t>
            </a:r>
            <a:r>
              <a:rPr lang="da-DK" sz="1200" b="1" dirty="0">
                <a:solidFill>
                  <a:srgbClr val="FF0000"/>
                </a:solidFill>
                <a:latin typeface="Arial" pitchFamily="34" charset="0"/>
                <a:cs typeface="Arial" pitchFamily="34" charset="0"/>
              </a:rPr>
              <a:t/>
            </a:r>
            <a:br>
              <a:rPr lang="da-DK" sz="1200" b="1" dirty="0">
                <a:solidFill>
                  <a:srgbClr val="FF0000"/>
                </a:solidFill>
                <a:latin typeface="Arial" pitchFamily="34" charset="0"/>
                <a:cs typeface="Arial" pitchFamily="34" charset="0"/>
              </a:rPr>
            </a:br>
            <a:r>
              <a:rPr lang="da-DK" sz="1200" b="1" dirty="0" smtClean="0">
                <a:solidFill>
                  <a:srgbClr val="FF0000"/>
                </a:solidFill>
                <a:latin typeface="Arial" pitchFamily="34" charset="0"/>
                <a:cs typeface="Arial" pitchFamily="34" charset="0"/>
              </a:rPr>
              <a:t>    </a:t>
            </a:r>
            <a:r>
              <a:rPr kumimoji="0" lang="da-DK" sz="1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7. februar 2013</a:t>
            </a:r>
            <a:r>
              <a:rPr kumimoji="0" lang="da-DK" sz="1200" b="1" i="0" u="none" strike="noStrike" cap="none" normalizeH="0" baseline="0" dirty="0" smtClean="0">
                <a:ln>
                  <a:noFill/>
                </a:ln>
                <a:solidFill>
                  <a:srgbClr val="FF0000"/>
                </a:solidFill>
                <a:effectLst/>
                <a:latin typeface="Verdana" pitchFamily="34" charset="0"/>
                <a:ea typeface="Calibri" pitchFamily="34" charset="0"/>
                <a:cs typeface="Arial" pitchFamily="34" charset="0"/>
              </a:rPr>
              <a:t>	</a:t>
            </a:r>
            <a:r>
              <a:rPr kumimoji="0" lang="da-DK" sz="1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Generalforsamling kl. 19.00 i stuehuset på Birkelundgård</a:t>
            </a:r>
            <a:r>
              <a:rPr lang="da-DK" sz="1200" b="1" dirty="0">
                <a:solidFill>
                  <a:srgbClr val="FF0000"/>
                </a:solidFill>
                <a:latin typeface="Arial" pitchFamily="34" charset="0"/>
                <a:cs typeface="Arial" pitchFamily="34" charset="0"/>
              </a:rPr>
              <a:t/>
            </a:r>
            <a:br>
              <a:rPr lang="da-DK" sz="1200" b="1" dirty="0">
                <a:solidFill>
                  <a:srgbClr val="FF0000"/>
                </a:solidFill>
                <a:latin typeface="Arial" pitchFamily="34" charset="0"/>
                <a:cs typeface="Arial" pitchFamily="34" charset="0"/>
              </a:rPr>
            </a:br>
            <a:r>
              <a:rPr lang="da-DK" sz="1200" b="1" dirty="0" smtClean="0">
                <a:solidFill>
                  <a:srgbClr val="FF0000"/>
                </a:solidFill>
                <a:latin typeface="Arial" pitchFamily="34" charset="0"/>
                <a:cs typeface="Arial" pitchFamily="34" charset="0"/>
              </a:rPr>
              <a:t>    </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7. marts 2013</a:t>
            </a:r>
            <a:r>
              <a:rPr kumimoji="0" lang="da-DK" sz="1200" b="1" i="0" u="none" strike="noStrike" cap="none" normalizeH="0" baseline="0" dirty="0" smtClean="0">
                <a:ln>
                  <a:noFill/>
                </a:ln>
                <a:solidFill>
                  <a:schemeClr val="tx1"/>
                </a:solidFill>
                <a:effectLst/>
                <a:latin typeface="Verdana" pitchFamily="34" charset="0"/>
                <a:ea typeface="Calibri" pitchFamily="34" charset="0"/>
                <a:cs typeface="Arial" pitchFamily="34" charset="0"/>
              </a:rPr>
              <a:t>	</a:t>
            </a:r>
            <a:r>
              <a:rPr kumimoji="0" lang="da-DK"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Foredrag – eller et andet arrangement</a:t>
            </a:r>
            <a:r>
              <a:rPr lang="da-DK" sz="1200" b="1" dirty="0">
                <a:latin typeface="Arial" pitchFamily="34" charset="0"/>
                <a:cs typeface="Arial" pitchFamily="34" charset="0"/>
              </a:rPr>
              <a:t/>
            </a:r>
            <a:br>
              <a:rPr lang="da-DK" sz="1200" b="1" dirty="0">
                <a:latin typeface="Arial" pitchFamily="34" charset="0"/>
                <a:cs typeface="Arial" pitchFamily="34" charset="0"/>
              </a:rPr>
            </a:br>
            <a:r>
              <a:rPr kumimoji="0" lang="da-DK"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marts 2013		</a:t>
            </a:r>
            <a:r>
              <a:rPr kumimoji="0" lang="da-DK"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Birkelundgaards</a:t>
            </a:r>
            <a:r>
              <a:rPr kumimoji="0" lang="da-DK"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fotogruppe udstiller Færø-billeder i stuehuset</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18. april 2013	Foredrag – eller et andet arrangement</a:t>
            </a:r>
            <a:b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lang="da-DK" sz="1200" b="1" dirty="0" smtClean="0"/>
              <a:t>25</a:t>
            </a:r>
            <a:r>
              <a:rPr lang="da-DK" sz="1200" b="1" dirty="0"/>
              <a:t>. maj 2013 </a:t>
            </a:r>
            <a:r>
              <a:rPr lang="da-DK" sz="1200" b="1" dirty="0" smtClean="0"/>
              <a:t>                      </a:t>
            </a:r>
            <a:r>
              <a:rPr lang="da-DK" sz="1200" dirty="0"/>
              <a:t>      </a:t>
            </a:r>
            <a:r>
              <a:rPr lang="da-DK" sz="1200" b="1" dirty="0"/>
              <a:t>Integrationsdag 2013</a:t>
            </a:r>
            <a:r>
              <a:rPr lang="da-DK" sz="1200" dirty="0"/>
              <a:t>, arrangeret </a:t>
            </a:r>
            <a:r>
              <a:rPr lang="da-DK" sz="1200" dirty="0" smtClean="0"/>
              <a:t>af Integrationsrådet</a:t>
            </a:r>
            <a:r>
              <a:rPr lang="da-DK" sz="1200" dirty="0"/>
              <a:t>.</a:t>
            </a:r>
            <a:br>
              <a:rPr lang="da-DK" sz="1200" dirty="0"/>
            </a:br>
            <a:r>
              <a:rPr lang="da-DK" sz="1200" b="1" dirty="0"/>
              <a:t>24. maj - 24. juni</a:t>
            </a:r>
            <a:r>
              <a:rPr lang="da-DK" sz="1200" dirty="0"/>
              <a:t>  </a:t>
            </a:r>
            <a:r>
              <a:rPr lang="da-DK" sz="1200" dirty="0" smtClean="0"/>
              <a:t>                     </a:t>
            </a:r>
            <a:r>
              <a:rPr lang="da-DK" sz="1200" b="1" dirty="0" smtClean="0"/>
              <a:t>Skulpturudstilling</a:t>
            </a:r>
            <a:r>
              <a:rPr lang="da-DK" sz="1200" dirty="0" smtClean="0"/>
              <a:t> </a:t>
            </a:r>
            <a:r>
              <a:rPr lang="da-DK" sz="1200" dirty="0"/>
              <a:t>- Albertslund Kunstforening </a:t>
            </a:r>
            <a:r>
              <a:rPr lang="da-DK" sz="1200" dirty="0" smtClean="0"/>
              <a:t>i </a:t>
            </a:r>
            <a:r>
              <a:rPr lang="da-DK" sz="1200" dirty="0"/>
              <a:t>samarbejde med bl.a. Kulturhuset </a:t>
            </a:r>
            <a:r>
              <a:rPr lang="da-DK" sz="1200" dirty="0" err="1"/>
              <a:t>Birkelundgaard</a:t>
            </a:r>
            <a:r>
              <a:rPr lang="da-DK" sz="1200" dirty="0"/>
              <a:t>,</a:t>
            </a:r>
            <a:br>
              <a:rPr lang="da-DK" sz="1200" dirty="0"/>
            </a:br>
            <a:r>
              <a:rPr lang="da-DK" sz="1200" dirty="0"/>
              <a:t>                            </a:t>
            </a:r>
            <a:r>
              <a:rPr lang="da-DK" sz="1200" dirty="0" smtClean="0"/>
              <a:t>                        </a:t>
            </a:r>
            <a:r>
              <a:rPr lang="da-DK" sz="1200" dirty="0"/>
              <a:t>Integrationsrådet, Agenda Center Albertslund, </a:t>
            </a:r>
            <a:r>
              <a:rPr lang="da-DK" sz="1200" dirty="0" smtClean="0"/>
              <a:t>Hjemløseprojekt</a:t>
            </a:r>
            <a:r>
              <a:rPr lang="da-DK" sz="1200" dirty="0"/>
              <a:t>, Albertslund Bibliotek og</a:t>
            </a:r>
            <a:br>
              <a:rPr lang="da-DK" sz="1200" dirty="0"/>
            </a:br>
            <a:r>
              <a:rPr lang="da-DK" sz="1200" dirty="0"/>
              <a:t>                             </a:t>
            </a:r>
            <a:r>
              <a:rPr lang="da-DK" sz="1200" dirty="0" smtClean="0"/>
              <a:t>                       Albertslund </a:t>
            </a:r>
            <a:r>
              <a:rPr lang="da-DK" sz="1200" dirty="0"/>
              <a:t>Posten.</a:t>
            </a:r>
            <a:br>
              <a:rPr lang="da-DK" sz="1200" dirty="0"/>
            </a:br>
            <a:r>
              <a:rPr lang="da-DK" sz="1200" b="1" dirty="0"/>
              <a:t>Maj eller Juni   </a:t>
            </a:r>
            <a:r>
              <a:rPr lang="da-DK" sz="1200" dirty="0"/>
              <a:t>     </a:t>
            </a:r>
            <a:r>
              <a:rPr lang="da-DK" sz="1200" dirty="0" smtClean="0"/>
              <a:t>                     </a:t>
            </a:r>
            <a:r>
              <a:rPr lang="da-DK" sz="1200" b="1" dirty="0"/>
              <a:t>Jazz i laden</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 juni 2013 		</a:t>
            </a:r>
            <a:r>
              <a:rPr kumimoji="0" lang="da-DK"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GallaOpera</a:t>
            </a: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kl. 14.00</a:t>
            </a:r>
            <a:b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lang="da-DK" sz="1200" b="1" dirty="0" smtClean="0"/>
              <a:t>7</a:t>
            </a:r>
            <a:r>
              <a:rPr lang="da-DK" sz="1200" b="1" dirty="0"/>
              <a:t>. juli 2013	</a:t>
            </a:r>
            <a:r>
              <a:rPr lang="da-DK" sz="1200" b="1" dirty="0" smtClean="0"/>
              <a:t>	Jazz </a:t>
            </a:r>
            <a:r>
              <a:rPr lang="da-DK" sz="1200" b="1" dirty="0"/>
              <a:t>i gården med NIELSENS SWINGTIME kl. 13.00 – 16.00 </a:t>
            </a:r>
            <a:endParaRPr lang="da-DK" sz="1200" b="1" dirty="0">
              <a:latin typeface="Arial" pitchFamily="34" charset="0"/>
              <a:cs typeface="Arial" pitchFamily="34" charset="0"/>
            </a:endParaRPr>
          </a:p>
          <a:p>
            <a:r>
              <a:rPr lang="da-DK" sz="1200" b="1" dirty="0"/>
              <a:t>3. og 4. august	Foreningen arrangerer loppemarked på græsplænen og i gården og i laden</a:t>
            </a:r>
            <a:r>
              <a:rPr lang="da-DK" sz="1200" b="1" dirty="0" smtClean="0"/>
              <a:t>.</a:t>
            </a:r>
            <a:r>
              <a:rPr lang="da-DK" sz="1200" b="1" dirty="0"/>
              <a:t>	</a:t>
            </a:r>
          </a:p>
          <a:p>
            <a:r>
              <a:rPr lang="da-DK" sz="1200" b="1" dirty="0"/>
              <a:t>18. august 2013	Irsk eftermiddag ”på Gården” </a:t>
            </a:r>
            <a:r>
              <a:rPr lang="da-DK" sz="1200" b="1" dirty="0" smtClean="0"/>
              <a:t/>
            </a:r>
            <a:br>
              <a:rPr lang="da-DK" sz="1200" b="1" dirty="0" smtClean="0"/>
            </a:br>
            <a:r>
              <a:rPr lang="da-DK" sz="1200" b="1" dirty="0" smtClean="0"/>
              <a:t>1</a:t>
            </a:r>
            <a:r>
              <a:rPr lang="da-DK" sz="1200" b="1" dirty="0"/>
              <a:t>. september 2013	</a:t>
            </a:r>
            <a:r>
              <a:rPr lang="da-DK" sz="1200" b="1" dirty="0" smtClean="0"/>
              <a:t>Kunsthåndværkermarked</a:t>
            </a:r>
          </a:p>
          <a:p>
            <a:r>
              <a:rPr lang="da-DK" sz="1200" b="1" dirty="0" smtClean="0"/>
              <a:t>Oktober		Fotoudstilling</a:t>
            </a:r>
          </a:p>
          <a:p>
            <a:r>
              <a:rPr lang="da-DK" sz="1200" b="1" dirty="0" smtClean="0"/>
              <a:t>17. Oktober		Foredrag eller andet arrangement</a:t>
            </a:r>
          </a:p>
          <a:p>
            <a:r>
              <a:rPr lang="da-DK" sz="1200" b="1" dirty="0" smtClean="0"/>
              <a:t>21. November 	Foredrag eller andet arrangement</a:t>
            </a:r>
            <a:r>
              <a:rPr lang="da-DK" sz="1200" b="1" dirty="0"/>
              <a:t>	</a:t>
            </a:r>
            <a:endParaRPr kumimoji="0" lang="da-DK"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828675" algn="l" defTabSz="914400" rtl="0" eaLnBrk="0" fontAlgn="base" latinLnBrk="0" hangingPunct="0">
              <a:lnSpc>
                <a:spcPct val="100000"/>
              </a:lnSpc>
              <a:spcBef>
                <a:spcPct val="0"/>
              </a:spcBef>
              <a:spcAft>
                <a:spcPct val="0"/>
              </a:spcAft>
              <a:buClrTx/>
              <a:buSzTx/>
              <a:buFontTx/>
              <a:buNone/>
              <a:tabLst/>
            </a:pPr>
            <a:endParaRPr lang="da-DK" sz="1200" dirty="0">
              <a:latin typeface="Arial" pitchFamily="34" charset="0"/>
              <a:cs typeface="Arial" pitchFamily="34" charset="0"/>
            </a:endParaRPr>
          </a:p>
          <a:p>
            <a:pPr marL="0" marR="0" lvl="0" indent="828675" algn="l" defTabSz="914400" rtl="0" eaLnBrk="0" fontAlgn="base" latinLnBrk="0" hangingPunct="0">
              <a:lnSpc>
                <a:spcPct val="100000"/>
              </a:lnSpc>
              <a:spcBef>
                <a:spcPct val="0"/>
              </a:spcBef>
              <a:spcAft>
                <a:spcPct val="0"/>
              </a:spcAft>
              <a:buClrTx/>
              <a:buSzTx/>
              <a:buFontTx/>
              <a:buNone/>
              <a:tabLst/>
            </a:pPr>
            <a:endParaRPr kumimoji="0" lang="da-DK" sz="1200" i="0" u="none" strike="noStrike" cap="none" normalizeH="0" baseline="0" dirty="0" smtClean="0">
              <a:ln>
                <a:noFill/>
              </a:ln>
              <a:solidFill>
                <a:schemeClr val="tx1"/>
              </a:solidFill>
              <a:effectLst/>
              <a:latin typeface="Arial" pitchFamily="34" charset="0"/>
              <a:cs typeface="Arial" pitchFamily="34" charset="0"/>
            </a:endParaRPr>
          </a:p>
          <a:p>
            <a:pPr marL="0" marR="0" lvl="0" indent="828675" algn="l" defTabSz="914400" rtl="0" eaLnBrk="0" fontAlgn="base" latinLnBrk="0" hangingPunct="0">
              <a:lnSpc>
                <a:spcPct val="100000"/>
              </a:lnSpc>
              <a:spcBef>
                <a:spcPct val="0"/>
              </a:spcBef>
              <a:spcAft>
                <a:spcPct val="0"/>
              </a:spcAft>
              <a:buClrTx/>
              <a:buSzTx/>
              <a:buFontTx/>
              <a:buNone/>
              <a:tabLst/>
            </a:pPr>
            <a:endParaRPr kumimoji="0" lang="da-DK" sz="18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272534"/>
            <a:ext cx="11288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600" b="0" i="0" u="none" strike="noStrike" cap="none" normalizeH="0" baseline="0" dirty="0" smtClean="0">
                <a:ln>
                  <a:noFill/>
                </a:ln>
                <a:solidFill>
                  <a:schemeClr val="tx1"/>
                </a:solidFill>
                <a:effectLst/>
                <a:latin typeface="Arial" pitchFamily="34" charset="0"/>
                <a:cs typeface="Arial" pitchFamily="34" charset="0"/>
              </a:rPr>
              <a:t/>
            </a:r>
            <a:br>
              <a:rPr kumimoji="0" lang="da-DK" sz="600" b="0" i="0" u="none" strike="noStrike" cap="none" normalizeH="0" baseline="0" dirty="0" smtClean="0">
                <a:ln>
                  <a:noFill/>
                </a:ln>
                <a:solidFill>
                  <a:schemeClr val="tx1"/>
                </a:solidFill>
                <a:effectLst/>
                <a:latin typeface="Arial" pitchFamily="34" charset="0"/>
                <a:cs typeface="Arial" pitchFamily="34" charset="0"/>
              </a:rPr>
            </a:br>
            <a:r>
              <a:rPr kumimoji="0" lang="da-DK"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da-DK"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782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323528" y="1772816"/>
            <a:ext cx="9036496" cy="4401205"/>
          </a:xfrm>
          <a:prstGeom prst="rect">
            <a:avLst/>
          </a:prstGeom>
        </p:spPr>
        <p:txBody>
          <a:bodyPr wrap="square">
            <a:spAutoFit/>
          </a:bodyPr>
          <a:lstStyle/>
          <a:p>
            <a:r>
              <a:rPr lang="da-DK" sz="1400" b="1" dirty="0"/>
              <a:t>Fotogruppen (Fotoakademiet) med John Frederiksen som formand. </a:t>
            </a:r>
            <a:endParaRPr lang="da-DK" sz="1400" b="1" dirty="0" smtClean="0"/>
          </a:p>
          <a:p>
            <a:r>
              <a:rPr lang="da-DK" sz="1400" b="1" dirty="0" smtClean="0"/>
              <a:t>Gruppen </a:t>
            </a:r>
            <a:r>
              <a:rPr lang="da-DK" sz="1400" b="1" dirty="0"/>
              <a:t>mødes en gang om måneden, som regel den sidste mandag i hver måned. Interesserede kan rette henvendelse til John Frederiksen.</a:t>
            </a:r>
          </a:p>
          <a:p>
            <a:r>
              <a:rPr lang="da-DK" sz="1400" b="1" dirty="0"/>
              <a:t>Med de indtil nu høstede erfaringer i gruppen agter John Frederiksen i 2013 at ændre gruppens opgave til følgende:</a:t>
            </a:r>
          </a:p>
          <a:p>
            <a:r>
              <a:rPr lang="da-DK" sz="1400" b="1" u="sng" dirty="0"/>
              <a:t>Hvad er </a:t>
            </a:r>
            <a:r>
              <a:rPr lang="da-DK" sz="1400" b="1" u="sng" dirty="0" err="1"/>
              <a:t>fotoacademiet</a:t>
            </a:r>
            <a:endParaRPr lang="da-DK" sz="1400" b="1" dirty="0"/>
          </a:p>
          <a:p>
            <a:r>
              <a:rPr lang="da-DK" sz="1400" b="1" dirty="0" err="1"/>
              <a:t>Fotoacademiet</a:t>
            </a:r>
            <a:r>
              <a:rPr lang="da-DK" sz="1400" b="1" dirty="0"/>
              <a:t> er et mødested for fotointeresserede som er medlem af KULTURHUSET BIRKELUNDGÅRD.</a:t>
            </a:r>
          </a:p>
          <a:p>
            <a:r>
              <a:rPr lang="da-DK" sz="1400" b="1" dirty="0"/>
              <a:t> </a:t>
            </a:r>
          </a:p>
          <a:p>
            <a:r>
              <a:rPr lang="da-DK" sz="1400" b="1" u="sng" dirty="0"/>
              <a:t>Hvad er formålet?</a:t>
            </a:r>
            <a:endParaRPr lang="da-DK" sz="1400" b="1" dirty="0"/>
          </a:p>
          <a:p>
            <a:r>
              <a:rPr lang="da-DK" sz="1400" b="1" dirty="0"/>
              <a:t>Udveksling af erfaringer, så foto bliver interessant for andre end fotografen.</a:t>
            </a:r>
          </a:p>
          <a:p>
            <a:r>
              <a:rPr lang="da-DK" sz="1400" b="1" dirty="0"/>
              <a:t> </a:t>
            </a:r>
          </a:p>
          <a:p>
            <a:r>
              <a:rPr lang="da-DK" sz="1400" b="1" u="sng" dirty="0"/>
              <a:t>Er der et fast program for mødeaftener?</a:t>
            </a:r>
            <a:endParaRPr lang="da-DK" sz="1400" b="1" dirty="0"/>
          </a:p>
          <a:p>
            <a:r>
              <a:rPr lang="da-DK" sz="1400" b="1" dirty="0"/>
              <a:t>Nej, men emner kan gennemgås efter behov og ønsker f.eks.:</a:t>
            </a:r>
          </a:p>
          <a:p>
            <a:r>
              <a:rPr lang="da-DK" sz="1400" b="1" dirty="0"/>
              <a:t>Tips og vejledning for billedbehandling med f.eks. Photoshop &amp; Elements.</a:t>
            </a:r>
          </a:p>
          <a:p>
            <a:r>
              <a:rPr lang="da-DK" sz="1400" b="1" dirty="0"/>
              <a:t>Gennemgang og kreativ indstilling af kamera.</a:t>
            </a:r>
          </a:p>
          <a:p>
            <a:r>
              <a:rPr lang="da-DK" sz="1400" b="1" dirty="0"/>
              <a:t>Billedkomposition.</a:t>
            </a:r>
          </a:p>
          <a:p>
            <a:r>
              <a:rPr lang="da-DK" sz="1400" b="1" dirty="0"/>
              <a:t>Lyslægning &amp; Portrætfoto</a:t>
            </a:r>
          </a:p>
          <a:p>
            <a:r>
              <a:rPr lang="da-DK" sz="1400" b="1" dirty="0"/>
              <a:t>Fælles fototure, hvor billeder vil blive bedømt.</a:t>
            </a:r>
          </a:p>
          <a:p>
            <a:r>
              <a:rPr lang="da-DK" sz="1400" b="1" dirty="0"/>
              <a:t> </a:t>
            </a:r>
          </a:p>
          <a:p>
            <a:r>
              <a:rPr lang="da-DK" sz="1400" b="1" u="sng" dirty="0"/>
              <a:t>Hvornår og hvor bliver møder afholdt?</a:t>
            </a:r>
            <a:endParaRPr lang="da-DK" sz="1400" b="1" dirty="0"/>
          </a:p>
          <a:p>
            <a:r>
              <a:rPr lang="da-DK" sz="1400" b="1" dirty="0"/>
              <a:t>Vi mødes den sidste mandag i måneden i LÆNGEN Kl. 19.00</a:t>
            </a:r>
          </a:p>
        </p:txBody>
      </p:sp>
    </p:spTree>
    <p:extLst>
      <p:ext uri="{BB962C8B-B14F-4D97-AF65-F5344CB8AC3E}">
        <p14:creationId xmlns:p14="http://schemas.microsoft.com/office/powerpoint/2010/main" val="987129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1187624" y="2136339"/>
            <a:ext cx="7776864" cy="3662541"/>
          </a:xfrm>
          <a:prstGeom prst="rect">
            <a:avLst/>
          </a:prstGeom>
        </p:spPr>
        <p:txBody>
          <a:bodyPr wrap="square">
            <a:spAutoFit/>
          </a:bodyPr>
          <a:lstStyle/>
          <a:p>
            <a:r>
              <a:rPr lang="da-DK" b="1" dirty="0"/>
              <a:t>Læsegruppen, der ledes af Susanne Storm Lind</a:t>
            </a:r>
            <a:r>
              <a:rPr lang="da-DK" b="1" dirty="0" smtClean="0"/>
              <a:t>,</a:t>
            </a:r>
          </a:p>
          <a:p>
            <a:endParaRPr lang="da-DK" b="1" dirty="0"/>
          </a:p>
          <a:p>
            <a:r>
              <a:rPr lang="da-DK" sz="2800" b="1" dirty="0" smtClean="0"/>
              <a:t>Gruppen har </a:t>
            </a:r>
            <a:r>
              <a:rPr lang="da-DK" sz="2800" b="1" dirty="0"/>
              <a:t>nu bestået i over et år. </a:t>
            </a:r>
            <a:endParaRPr lang="da-DK" sz="2800" b="1" dirty="0" smtClean="0"/>
          </a:p>
          <a:p>
            <a:r>
              <a:rPr lang="da-DK" sz="2800" b="1" dirty="0" smtClean="0"/>
              <a:t>Gruppen  </a:t>
            </a:r>
            <a:r>
              <a:rPr lang="da-DK" sz="2800" b="1" dirty="0"/>
              <a:t>mødes en gang om måneden </a:t>
            </a:r>
            <a:r>
              <a:rPr lang="da-DK" sz="2800" b="1" dirty="0" smtClean="0"/>
              <a:t>i længen og med </a:t>
            </a:r>
            <a:r>
              <a:rPr lang="da-DK" sz="2800" b="1" dirty="0"/>
              <a:t>megen hygge og entusiasme. </a:t>
            </a:r>
          </a:p>
          <a:p>
            <a:r>
              <a:rPr lang="da-DK" sz="2800" b="1" dirty="0"/>
              <a:t>Albertslund Bibliotek yder vejledning til gruppen i forbindelse med bogvalg og bogfremskaffelser.</a:t>
            </a:r>
          </a:p>
          <a:p>
            <a:r>
              <a:rPr lang="da-DK" sz="2800" b="1" dirty="0"/>
              <a:t>Gruppen er i øjeblikket lukket, da der ”ikke er plads til flere”. </a:t>
            </a:r>
          </a:p>
        </p:txBody>
      </p:sp>
    </p:spTree>
    <p:extLst>
      <p:ext uri="{BB962C8B-B14F-4D97-AF65-F5344CB8AC3E}">
        <p14:creationId xmlns:p14="http://schemas.microsoft.com/office/powerpoint/2010/main" val="426468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431032" y="2492896"/>
            <a:ext cx="8712968" cy="3139321"/>
          </a:xfrm>
          <a:prstGeom prst="rect">
            <a:avLst/>
          </a:prstGeom>
        </p:spPr>
        <p:txBody>
          <a:bodyPr wrap="square">
            <a:spAutoFit/>
          </a:bodyPr>
          <a:lstStyle/>
          <a:p>
            <a:r>
              <a:rPr lang="da-DK" b="1" dirty="0"/>
              <a:t>Eventuel etablering af en lukket filmcafé-gruppe</a:t>
            </a:r>
            <a:br>
              <a:rPr lang="da-DK" b="1" dirty="0"/>
            </a:br>
            <a:r>
              <a:rPr lang="da-DK" dirty="0"/>
              <a:t>Der </a:t>
            </a:r>
            <a:r>
              <a:rPr lang="da-DK" dirty="0" smtClean="0"/>
              <a:t>er tanker </a:t>
            </a:r>
            <a:r>
              <a:rPr lang="da-DK" dirty="0"/>
              <a:t>fremme om at lave en </a:t>
            </a:r>
            <a:r>
              <a:rPr lang="da-DK" b="1" dirty="0"/>
              <a:t>Film(biograf)gruppe,</a:t>
            </a:r>
            <a:r>
              <a:rPr lang="da-DK" dirty="0"/>
              <a:t> der kunne hellige sig fremvisning af film, der måtte have </a:t>
            </a:r>
            <a:r>
              <a:rPr lang="da-DK" b="1" dirty="0"/>
              <a:t>gruppens</a:t>
            </a:r>
            <a:r>
              <a:rPr lang="da-DK" dirty="0"/>
              <a:t> interesser – dokumentarfilm, gamle danske film, m.v. Her er slaget frit. </a:t>
            </a:r>
            <a:r>
              <a:rPr lang="da-DK" b="1" dirty="0"/>
              <a:t>Hvis der er interesse – og en tovholder – </a:t>
            </a:r>
            <a:endParaRPr lang="da-DK" b="1" dirty="0" smtClean="0"/>
          </a:p>
          <a:p>
            <a:endParaRPr lang="da-DK" b="1" dirty="0"/>
          </a:p>
          <a:p>
            <a:r>
              <a:rPr lang="da-DK" dirty="0"/>
              <a:t>Kulturhuset har indkøbt faciliteter til at fremvise film. En kraftig </a:t>
            </a:r>
            <a:r>
              <a:rPr lang="da-DK" dirty="0" err="1"/>
              <a:t>projector</a:t>
            </a:r>
            <a:r>
              <a:rPr lang="da-DK" dirty="0"/>
              <a:t>, et 108´ lærred, lydanlæg m.v. Interesserede kan henvende sig til Jørn Jensby</a:t>
            </a:r>
            <a:r>
              <a:rPr lang="da-DK" dirty="0" smtClean="0"/>
              <a:t>.</a:t>
            </a:r>
          </a:p>
          <a:p>
            <a:endParaRPr lang="da-DK" dirty="0"/>
          </a:p>
          <a:p>
            <a:r>
              <a:rPr lang="da-DK" dirty="0"/>
              <a:t>Medlemmerne opfordres til at deltage i en eller flere af gruppernes arbejde da disse grupper er tænkt som en væsentlig del af foreningens virke med ”at skabe liv på gården”. Så har du lyst, så kontakt formanden for den eller de grupper, du gerne vil med i.</a:t>
            </a:r>
          </a:p>
        </p:txBody>
      </p:sp>
    </p:spTree>
    <p:extLst>
      <p:ext uri="{BB962C8B-B14F-4D97-AF65-F5344CB8AC3E}">
        <p14:creationId xmlns:p14="http://schemas.microsoft.com/office/powerpoint/2010/main" val="1702488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287524" y="1988840"/>
            <a:ext cx="8568952" cy="4062651"/>
          </a:xfrm>
          <a:prstGeom prst="rect">
            <a:avLst/>
          </a:prstGeom>
        </p:spPr>
        <p:txBody>
          <a:bodyPr wrap="square">
            <a:spAutoFit/>
          </a:bodyPr>
          <a:lstStyle/>
          <a:p>
            <a:pPr lvl="0" algn="ctr"/>
            <a:r>
              <a:rPr lang="da-DK" sz="2400" b="1" dirty="0"/>
              <a:t>Tilskud fra kommunen i </a:t>
            </a:r>
            <a:r>
              <a:rPr lang="da-DK" sz="2400" b="1" dirty="0" smtClean="0"/>
              <a:t>2012</a:t>
            </a:r>
          </a:p>
          <a:p>
            <a:pPr lvl="0" algn="ctr"/>
            <a:r>
              <a:rPr lang="da-DK" b="1" dirty="0"/>
              <a:t/>
            </a:r>
            <a:br>
              <a:rPr lang="da-DK" b="1" dirty="0"/>
            </a:br>
            <a:r>
              <a:rPr lang="da-DK" dirty="0"/>
              <a:t>Foreningen har i årets løb modtaget følgende bevillinger fra </a:t>
            </a:r>
            <a:r>
              <a:rPr lang="da-DK" dirty="0" smtClean="0"/>
              <a:t>kommunen:</a:t>
            </a:r>
          </a:p>
          <a:p>
            <a:pPr lvl="0"/>
            <a:endParaRPr lang="da-DK" dirty="0"/>
          </a:p>
          <a:p>
            <a:r>
              <a:rPr lang="da-DK" b="1" dirty="0"/>
              <a:t>Driftstilskud 2012</a:t>
            </a:r>
            <a:r>
              <a:rPr lang="da-DK" dirty="0"/>
              <a:t>:   15.000,- kr.  (20.000,- kr. i 2011, og 25.000,- kr. i 2013</a:t>
            </a:r>
            <a:r>
              <a:rPr lang="da-DK" dirty="0" smtClean="0"/>
              <a:t>)</a:t>
            </a:r>
          </a:p>
          <a:p>
            <a:r>
              <a:rPr lang="da-DK" dirty="0" smtClean="0"/>
              <a:t>             Lokaletilskud: 1.500,- kr.</a:t>
            </a:r>
          </a:p>
          <a:p>
            <a:endParaRPr lang="da-DK" dirty="0"/>
          </a:p>
          <a:p>
            <a:r>
              <a:rPr lang="da-DK" b="1" dirty="0" smtClean="0"/>
              <a:t>Galla Operaen </a:t>
            </a:r>
            <a:r>
              <a:rPr lang="da-DK" b="1" dirty="0"/>
              <a:t>i juni 2012 (juni 2013)</a:t>
            </a:r>
            <a:r>
              <a:rPr lang="da-DK" dirty="0"/>
              <a:t>:</a:t>
            </a:r>
            <a:br>
              <a:rPr lang="da-DK" dirty="0"/>
            </a:br>
            <a:r>
              <a:rPr lang="da-DK" dirty="0" smtClean="0"/>
              <a:t>	</a:t>
            </a:r>
            <a:r>
              <a:rPr lang="da-DK" b="1" dirty="0" smtClean="0"/>
              <a:t>Kulturudvalget</a:t>
            </a:r>
            <a:r>
              <a:rPr lang="da-DK" dirty="0"/>
              <a:t>: 31.000,- kr. til scene og diverse </a:t>
            </a:r>
            <a:r>
              <a:rPr lang="da-DK" dirty="0" smtClean="0"/>
              <a:t>nødvendigheder</a:t>
            </a:r>
            <a:r>
              <a:rPr lang="da-DK" dirty="0"/>
              <a:t> </a:t>
            </a:r>
            <a:endParaRPr lang="da-DK" dirty="0" smtClean="0"/>
          </a:p>
          <a:p>
            <a:r>
              <a:rPr lang="da-DK" dirty="0"/>
              <a:t>	</a:t>
            </a:r>
            <a:r>
              <a:rPr lang="da-DK" dirty="0" smtClean="0"/>
              <a:t>(34.500,- kr. i 2013)</a:t>
            </a:r>
          </a:p>
          <a:p>
            <a:r>
              <a:rPr lang="da-DK" dirty="0"/>
              <a:t/>
            </a:r>
            <a:br>
              <a:rPr lang="da-DK" dirty="0"/>
            </a:br>
            <a:r>
              <a:rPr lang="da-DK" dirty="0" smtClean="0"/>
              <a:t>	</a:t>
            </a:r>
            <a:r>
              <a:rPr lang="da-DK" b="1" dirty="0" smtClean="0"/>
              <a:t>Biblioteket</a:t>
            </a:r>
            <a:r>
              <a:rPr lang="da-DK" dirty="0"/>
              <a:t>: 36.000,-kr. til solister m.v. i 2012</a:t>
            </a:r>
            <a:r>
              <a:rPr lang="da-DK" dirty="0" smtClean="0"/>
              <a:t>. </a:t>
            </a:r>
            <a:endParaRPr lang="da-DK" dirty="0"/>
          </a:p>
          <a:p>
            <a:r>
              <a:rPr lang="da-DK" dirty="0" smtClean="0"/>
              <a:t>	(reduceret med 11.000,- kr. i 2013 til 25.000)</a:t>
            </a:r>
            <a:r>
              <a:rPr lang="da-DK" dirty="0"/>
              <a:t/>
            </a:r>
            <a:br>
              <a:rPr lang="da-DK" dirty="0"/>
            </a:br>
            <a:endParaRPr lang="da-DK" dirty="0"/>
          </a:p>
        </p:txBody>
      </p:sp>
    </p:spTree>
    <p:extLst>
      <p:ext uri="{BB962C8B-B14F-4D97-AF65-F5344CB8AC3E}">
        <p14:creationId xmlns:p14="http://schemas.microsoft.com/office/powerpoint/2010/main" val="3640791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2286000" y="2274838"/>
            <a:ext cx="4572000" cy="3139321"/>
          </a:xfrm>
          <a:prstGeom prst="rect">
            <a:avLst/>
          </a:prstGeom>
        </p:spPr>
        <p:txBody>
          <a:bodyPr>
            <a:spAutoFit/>
          </a:bodyPr>
          <a:lstStyle/>
          <a:p>
            <a:pPr algn="ctr"/>
            <a:r>
              <a:rPr lang="da-DK" b="1" dirty="0" smtClean="0"/>
              <a:t>Anskaffelser i 2012</a:t>
            </a:r>
            <a:r>
              <a:rPr lang="da-DK" b="1" dirty="0"/>
              <a:t/>
            </a:r>
            <a:br>
              <a:rPr lang="da-DK" b="1" dirty="0"/>
            </a:br>
            <a:r>
              <a:rPr lang="da-DK" dirty="0"/>
              <a:t>Foreningen har i årets løb anskaffet</a:t>
            </a:r>
            <a:r>
              <a:rPr lang="da-DK" dirty="0" smtClean="0"/>
              <a:t>:</a:t>
            </a:r>
          </a:p>
          <a:p>
            <a:pPr algn="ctr"/>
            <a:r>
              <a:rPr lang="da-DK" dirty="0"/>
              <a:t/>
            </a:r>
            <a:br>
              <a:rPr lang="da-DK" dirty="0"/>
            </a:br>
            <a:r>
              <a:rPr lang="da-DK" dirty="0"/>
              <a:t>1 </a:t>
            </a:r>
            <a:r>
              <a:rPr lang="da-DK" dirty="0" err="1"/>
              <a:t>projector</a:t>
            </a:r>
            <a:r>
              <a:rPr lang="da-DK" dirty="0"/>
              <a:t>, PC, lydanlæg og </a:t>
            </a:r>
            <a:r>
              <a:rPr lang="da-DK" dirty="0" smtClean="0"/>
              <a:t>108´filmskærm</a:t>
            </a:r>
          </a:p>
          <a:p>
            <a:pPr algn="ctr"/>
            <a:r>
              <a:rPr lang="da-DK" dirty="0"/>
              <a:t/>
            </a:r>
            <a:br>
              <a:rPr lang="da-DK" dirty="0"/>
            </a:br>
            <a:r>
              <a:rPr lang="da-DK" dirty="0"/>
              <a:t>60 kvalitetsklapstole og 25 borde til laden</a:t>
            </a:r>
            <a:br>
              <a:rPr lang="da-DK" dirty="0"/>
            </a:br>
            <a:r>
              <a:rPr lang="da-DK" dirty="0"/>
              <a:t>1 industri-kaffemaskine, der giver mulighed for </a:t>
            </a:r>
            <a:r>
              <a:rPr lang="da-DK" dirty="0" smtClean="0"/>
              <a:t>hurtigbrygning</a:t>
            </a:r>
          </a:p>
          <a:p>
            <a:pPr algn="ctr"/>
            <a:r>
              <a:rPr lang="da-DK" dirty="0"/>
              <a:t/>
            </a:r>
            <a:br>
              <a:rPr lang="da-DK" dirty="0"/>
            </a:br>
            <a:r>
              <a:rPr lang="da-DK" dirty="0"/>
              <a:t>Parasoller og lignende.</a:t>
            </a:r>
            <a:br>
              <a:rPr lang="da-DK" dirty="0"/>
            </a:br>
            <a:endParaRPr lang="da-DK" dirty="0"/>
          </a:p>
        </p:txBody>
      </p:sp>
    </p:spTree>
    <p:extLst>
      <p:ext uri="{BB962C8B-B14F-4D97-AF65-F5344CB8AC3E}">
        <p14:creationId xmlns:p14="http://schemas.microsoft.com/office/powerpoint/2010/main" val="1575182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827584" y="2551837"/>
            <a:ext cx="7704856" cy="2585323"/>
          </a:xfrm>
          <a:prstGeom prst="rect">
            <a:avLst/>
          </a:prstGeom>
        </p:spPr>
        <p:txBody>
          <a:bodyPr wrap="square">
            <a:spAutoFit/>
          </a:bodyPr>
          <a:lstStyle/>
          <a:p>
            <a:pPr algn="ctr"/>
            <a:r>
              <a:rPr lang="da-DK" b="1" dirty="0" smtClean="0"/>
              <a:t>Donationer</a:t>
            </a:r>
          </a:p>
          <a:p>
            <a:pPr algn="ctr"/>
            <a:r>
              <a:rPr lang="da-DK" b="1" dirty="0"/>
              <a:t/>
            </a:r>
            <a:br>
              <a:rPr lang="da-DK" b="1" dirty="0"/>
            </a:br>
            <a:r>
              <a:rPr lang="da-DK" dirty="0"/>
              <a:t>Foreningen har med stor tak 2012 modtaget følgende donationer i årets løb</a:t>
            </a:r>
            <a:r>
              <a:rPr lang="da-DK" dirty="0" smtClean="0"/>
              <a:t>:</a:t>
            </a:r>
          </a:p>
          <a:p>
            <a:pPr algn="ctr"/>
            <a:r>
              <a:rPr lang="da-DK" dirty="0"/>
              <a:t/>
            </a:r>
            <a:br>
              <a:rPr lang="da-DK" dirty="0"/>
            </a:br>
            <a:r>
              <a:rPr lang="da-DK" b="1" dirty="0"/>
              <a:t>HRH</a:t>
            </a:r>
            <a:r>
              <a:rPr lang="da-DK" dirty="0"/>
              <a:t> har renoveret </a:t>
            </a:r>
            <a:r>
              <a:rPr lang="da-DK" dirty="0" smtClean="0"/>
              <a:t>noget af gulvet </a:t>
            </a:r>
            <a:r>
              <a:rPr lang="da-DK" dirty="0"/>
              <a:t>i laden</a:t>
            </a:r>
            <a:r>
              <a:rPr lang="da-DK" dirty="0" smtClean="0"/>
              <a:t>.</a:t>
            </a:r>
          </a:p>
          <a:p>
            <a:pPr algn="ctr"/>
            <a:r>
              <a:rPr lang="da-DK" b="1" dirty="0" err="1" smtClean="0"/>
              <a:t>NordeaFonden</a:t>
            </a:r>
            <a:r>
              <a:rPr lang="da-DK" dirty="0" smtClean="0"/>
              <a:t> </a:t>
            </a:r>
            <a:r>
              <a:rPr lang="da-DK" dirty="0"/>
              <a:t>har bevilget 7.500,- til indkøb af stole og </a:t>
            </a:r>
            <a:r>
              <a:rPr lang="da-DK" dirty="0" smtClean="0"/>
              <a:t>borde</a:t>
            </a:r>
          </a:p>
          <a:p>
            <a:pPr algn="ctr"/>
            <a:r>
              <a:rPr lang="da-DK" b="1" dirty="0" smtClean="0"/>
              <a:t>Vores lokale Nordea </a:t>
            </a:r>
            <a:r>
              <a:rPr lang="da-DK" dirty="0" smtClean="0"/>
              <a:t>afdeling gav Champagne og chokolade til publikum ved Nytårskoncerten</a:t>
            </a:r>
          </a:p>
          <a:p>
            <a:pPr algn="ctr"/>
            <a:r>
              <a:rPr lang="da-DK" b="1" dirty="0" err="1" smtClean="0"/>
              <a:t>AlbertslundMusikteater</a:t>
            </a:r>
            <a:r>
              <a:rPr lang="da-DK" dirty="0" smtClean="0"/>
              <a:t> stillede teatret til rådighed for Nytårskoncerten</a:t>
            </a:r>
            <a:endParaRPr lang="da-DK" dirty="0"/>
          </a:p>
        </p:txBody>
      </p:sp>
      <p:pic>
        <p:nvPicPr>
          <p:cNvPr id="23554" name="Picture 2" descr="http://www.kulturhusetbirkelundgaard.dk/sites/all/themes/skabelon/images/Nordea%20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156" y="5512402"/>
            <a:ext cx="1295400" cy="35242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kulturhusetbirkelundgaard.dk/sites/all/themes/skabelon/images/HRH%20Hjemmeside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9075" y="5477420"/>
            <a:ext cx="10858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www.kulturhusetbirkelundgaard.dk/sites/all/themes/skabelon/images/musikteatret.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9825" y="5382171"/>
            <a:ext cx="1276350"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71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260648"/>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539552" y="1813223"/>
            <a:ext cx="7848871" cy="4247317"/>
          </a:xfrm>
          <a:prstGeom prst="rect">
            <a:avLst/>
          </a:prstGeom>
        </p:spPr>
        <p:txBody>
          <a:bodyPr wrap="square">
            <a:spAutoFit/>
          </a:bodyPr>
          <a:lstStyle/>
          <a:p>
            <a:pPr algn="ctr"/>
            <a:r>
              <a:rPr lang="da-DK" sz="5400" dirty="0"/>
              <a:t>Det var beretningen</a:t>
            </a:r>
          </a:p>
          <a:p>
            <a:r>
              <a:rPr lang="da-DK" sz="5400" dirty="0"/>
              <a:t> </a:t>
            </a:r>
          </a:p>
          <a:p>
            <a:pPr algn="ctr"/>
            <a:r>
              <a:rPr lang="da-DK" sz="5400" dirty="0"/>
              <a:t>Tak for </a:t>
            </a:r>
            <a:endParaRPr lang="da-DK" sz="5400" dirty="0" smtClean="0"/>
          </a:p>
          <a:p>
            <a:pPr algn="ctr"/>
            <a:endParaRPr lang="da-DK" sz="5400" dirty="0"/>
          </a:p>
          <a:p>
            <a:pPr algn="ctr"/>
            <a:r>
              <a:rPr lang="da-DK" sz="5400" dirty="0" smtClean="0"/>
              <a:t>opmærksomheden</a:t>
            </a:r>
            <a:endParaRPr lang="da-DK" sz="5400" dirty="0"/>
          </a:p>
        </p:txBody>
      </p:sp>
    </p:spTree>
    <p:extLst>
      <p:ext uri="{BB962C8B-B14F-4D97-AF65-F5344CB8AC3E}">
        <p14:creationId xmlns:p14="http://schemas.microsoft.com/office/powerpoint/2010/main" val="130864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lvl="0"/>
            <a:r>
              <a:rPr lang="da-DK" sz="3200" u="none" strike="noStrike" dirty="0" smtClean="0">
                <a:effectLst/>
                <a:latin typeface="Arial"/>
                <a:ea typeface="Times New Roman"/>
              </a:rPr>
              <a:t>Bestyrelsens sammensætning 2012</a:t>
            </a:r>
            <a:r>
              <a:rPr lang="da-DK" sz="3200" u="none" strike="noStrike" dirty="0" smtClean="0">
                <a:effectLst/>
                <a:latin typeface="Times New Roman"/>
                <a:ea typeface="Times New Roman"/>
              </a:rPr>
              <a:t/>
            </a:r>
            <a:br>
              <a:rPr lang="da-DK" sz="3200" u="none" strike="noStrike" dirty="0" smtClean="0">
                <a:effectLst/>
                <a:latin typeface="Times New Roman"/>
                <a:ea typeface="Times New Roman"/>
              </a:rPr>
            </a:br>
            <a:endParaRPr lang="da-DK" sz="3200" dirty="0"/>
          </a:p>
        </p:txBody>
      </p:sp>
      <p:sp>
        <p:nvSpPr>
          <p:cNvPr id="3" name="Pladsholder til indhold 2"/>
          <p:cNvSpPr>
            <a:spLocks noGrp="1"/>
          </p:cNvSpPr>
          <p:nvPr>
            <p:ph idx="1"/>
          </p:nvPr>
        </p:nvSpPr>
        <p:spPr/>
        <p:txBody>
          <a:bodyPr>
            <a:normAutofit fontScale="62500" lnSpcReduction="20000"/>
          </a:bodyPr>
          <a:lstStyle/>
          <a:p>
            <a:pPr>
              <a:spcAft>
                <a:spcPts val="0"/>
              </a:spcAft>
            </a:pPr>
            <a:r>
              <a:rPr lang="da-DK" dirty="0" smtClean="0">
                <a:effectLst/>
                <a:latin typeface="Arial"/>
                <a:ea typeface="Times New Roman"/>
              </a:rPr>
              <a:t>Som resultat af generalforsamlingen den 9. februar 2012 blev bestyrelsen, mv. sammensat således: </a:t>
            </a:r>
            <a:endParaRPr lang="da-DK" dirty="0" smtClean="0">
              <a:effectLst/>
              <a:latin typeface="Times New Roman"/>
              <a:ea typeface="Times New Roman"/>
            </a:endParaRPr>
          </a:p>
          <a:p>
            <a:pPr>
              <a:spcAft>
                <a:spcPts val="0"/>
              </a:spcAft>
            </a:pPr>
            <a:r>
              <a:rPr lang="da-DK" dirty="0" smtClean="0">
                <a:effectLst/>
                <a:latin typeface="Arial"/>
                <a:ea typeface="Times New Roman"/>
              </a:rPr>
              <a:t>Formand:		Jørn Jensby</a:t>
            </a:r>
            <a:endParaRPr lang="da-DK" dirty="0" smtClean="0">
              <a:effectLst/>
              <a:latin typeface="Times New Roman"/>
              <a:ea typeface="Times New Roman"/>
            </a:endParaRPr>
          </a:p>
          <a:p>
            <a:pPr>
              <a:spcAft>
                <a:spcPts val="0"/>
              </a:spcAft>
            </a:pPr>
            <a:r>
              <a:rPr lang="da-DK" dirty="0" smtClean="0">
                <a:effectLst/>
                <a:latin typeface="Arial"/>
                <a:ea typeface="Times New Roman"/>
              </a:rPr>
              <a:t>Kasserer: 		Birte Nielsen</a:t>
            </a:r>
            <a:endParaRPr lang="da-DK" dirty="0" smtClean="0">
              <a:effectLst/>
              <a:latin typeface="Times New Roman"/>
              <a:ea typeface="Times New Roman"/>
            </a:endParaRPr>
          </a:p>
          <a:p>
            <a:pPr>
              <a:spcAft>
                <a:spcPts val="0"/>
              </a:spcAft>
            </a:pPr>
            <a:r>
              <a:rPr lang="da-DK" dirty="0" smtClean="0">
                <a:effectLst/>
                <a:latin typeface="Arial"/>
                <a:ea typeface="Times New Roman"/>
              </a:rPr>
              <a:t>Bestyrelsesmedlem: 	Aase Møller</a:t>
            </a:r>
            <a:endParaRPr lang="da-DK" dirty="0" smtClean="0">
              <a:effectLst/>
              <a:latin typeface="Times New Roman"/>
              <a:ea typeface="Times New Roman"/>
            </a:endParaRPr>
          </a:p>
          <a:p>
            <a:pPr>
              <a:spcAft>
                <a:spcPts val="0"/>
              </a:spcAft>
            </a:pPr>
            <a:r>
              <a:rPr lang="da-DK" dirty="0" smtClean="0">
                <a:effectLst/>
                <a:latin typeface="Arial"/>
                <a:ea typeface="Times New Roman"/>
              </a:rPr>
              <a:t>Bestyrelsesmedlem: 	Sonja Malling</a:t>
            </a:r>
            <a:endParaRPr lang="da-DK" dirty="0" smtClean="0">
              <a:effectLst/>
              <a:latin typeface="Times New Roman"/>
              <a:ea typeface="Times New Roman"/>
            </a:endParaRPr>
          </a:p>
          <a:p>
            <a:pPr>
              <a:spcAft>
                <a:spcPts val="0"/>
              </a:spcAft>
            </a:pPr>
            <a:r>
              <a:rPr lang="da-DK" dirty="0" smtClean="0">
                <a:effectLst/>
                <a:latin typeface="Arial"/>
                <a:ea typeface="Times New Roman"/>
              </a:rPr>
              <a:t>Bestyrelsesmedlem:	Susanne Petersen</a:t>
            </a:r>
            <a:endParaRPr lang="da-DK" dirty="0" smtClean="0">
              <a:effectLst/>
              <a:latin typeface="Times New Roman"/>
              <a:ea typeface="Times New Roman"/>
            </a:endParaRPr>
          </a:p>
          <a:p>
            <a:pPr>
              <a:spcAft>
                <a:spcPts val="0"/>
              </a:spcAft>
            </a:pPr>
            <a:r>
              <a:rPr lang="da-DK" dirty="0" smtClean="0">
                <a:effectLst/>
                <a:latin typeface="Arial"/>
                <a:ea typeface="Times New Roman"/>
              </a:rPr>
              <a:t> </a:t>
            </a:r>
            <a:endParaRPr lang="da-DK" dirty="0" smtClean="0">
              <a:effectLst/>
              <a:latin typeface="Times New Roman"/>
              <a:ea typeface="Times New Roman"/>
            </a:endParaRPr>
          </a:p>
          <a:p>
            <a:pPr>
              <a:spcAft>
                <a:spcPts val="0"/>
              </a:spcAft>
            </a:pPr>
            <a:r>
              <a:rPr lang="da-DK" dirty="0" smtClean="0">
                <a:effectLst/>
                <a:latin typeface="Arial"/>
                <a:ea typeface="Times New Roman"/>
              </a:rPr>
              <a:t>Suppleant: 	René Nielsen</a:t>
            </a:r>
            <a:endParaRPr lang="da-DK" dirty="0" smtClean="0">
              <a:effectLst/>
              <a:latin typeface="Times New Roman"/>
              <a:ea typeface="Times New Roman"/>
            </a:endParaRPr>
          </a:p>
          <a:p>
            <a:pPr>
              <a:spcAft>
                <a:spcPts val="0"/>
              </a:spcAft>
            </a:pPr>
            <a:r>
              <a:rPr lang="da-DK" dirty="0" smtClean="0">
                <a:effectLst/>
                <a:latin typeface="Arial"/>
                <a:ea typeface="Times New Roman"/>
              </a:rPr>
              <a:t>Suppleant:	Inger Westermann</a:t>
            </a:r>
            <a:endParaRPr lang="da-DK" dirty="0" smtClean="0">
              <a:effectLst/>
              <a:latin typeface="Times New Roman"/>
              <a:ea typeface="Times New Roman"/>
            </a:endParaRPr>
          </a:p>
          <a:p>
            <a:pPr>
              <a:spcAft>
                <a:spcPts val="0"/>
              </a:spcAft>
            </a:pPr>
            <a:r>
              <a:rPr lang="da-DK" dirty="0" smtClean="0">
                <a:effectLst/>
                <a:latin typeface="Arial"/>
                <a:ea typeface="Times New Roman"/>
              </a:rPr>
              <a:t> </a:t>
            </a:r>
            <a:endParaRPr lang="da-DK" dirty="0" smtClean="0">
              <a:effectLst/>
              <a:latin typeface="Times New Roman"/>
              <a:ea typeface="Times New Roman"/>
            </a:endParaRPr>
          </a:p>
          <a:p>
            <a:pPr>
              <a:spcAft>
                <a:spcPts val="0"/>
              </a:spcAft>
            </a:pPr>
            <a:r>
              <a:rPr lang="da-DK" dirty="0" smtClean="0">
                <a:effectLst/>
                <a:latin typeface="Arial"/>
                <a:ea typeface="Times New Roman"/>
              </a:rPr>
              <a:t>Revisorer:	Carsten Wittus og Jørgen Lind</a:t>
            </a:r>
            <a:endParaRPr lang="da-DK" dirty="0" smtClean="0">
              <a:effectLst/>
              <a:latin typeface="Times New Roman"/>
              <a:ea typeface="Times New Roman"/>
            </a:endParaRPr>
          </a:p>
          <a:p>
            <a:pPr>
              <a:spcAft>
                <a:spcPts val="0"/>
              </a:spcAft>
            </a:pPr>
            <a:r>
              <a:rPr lang="da-DK" dirty="0" smtClean="0">
                <a:effectLst/>
                <a:latin typeface="Arial"/>
                <a:ea typeface="Times New Roman"/>
              </a:rPr>
              <a:t>Revisorsuppleant: Børge Mandrup Jacobsen</a:t>
            </a:r>
            <a:endParaRPr lang="da-DK" dirty="0" smtClean="0">
              <a:effectLst/>
              <a:latin typeface="Times New Roman"/>
              <a:ea typeface="Times New Roman"/>
            </a:endParaRPr>
          </a:p>
          <a:p>
            <a:pPr>
              <a:spcAft>
                <a:spcPts val="0"/>
              </a:spcAft>
            </a:pPr>
            <a:r>
              <a:rPr lang="da-DK" dirty="0" smtClean="0">
                <a:effectLst/>
                <a:latin typeface="Arial"/>
                <a:ea typeface="Times New Roman"/>
              </a:rPr>
              <a:t> </a:t>
            </a:r>
            <a:endParaRPr lang="da-DK" dirty="0" smtClean="0">
              <a:effectLst/>
              <a:latin typeface="Times New Roman"/>
              <a:ea typeface="Times New Roman"/>
            </a:endParaRPr>
          </a:p>
          <a:p>
            <a:endParaRPr lang="da-DK" dirty="0"/>
          </a:p>
        </p:txBody>
      </p:sp>
    </p:spTree>
    <p:extLst>
      <p:ext uri="{BB962C8B-B14F-4D97-AF65-F5344CB8AC3E}">
        <p14:creationId xmlns:p14="http://schemas.microsoft.com/office/powerpoint/2010/main" val="210228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normAutofit fontScale="85000" lnSpcReduction="10000"/>
          </a:bodyPr>
          <a:lstStyle/>
          <a:p>
            <a:r>
              <a:rPr lang="da-DK" b="1" dirty="0"/>
              <a:t>René Nielsen </a:t>
            </a:r>
            <a:r>
              <a:rPr lang="da-DK" dirty="0"/>
              <a:t>har været med hele vejen og trofast støttet op om foreningen. Han har også på mange områder været rådgiver. Ved siden af sit suppleantjob i foreningen er han en meget travl mand; kunstner med mange gøremål, herunder ikke mindst sit </a:t>
            </a:r>
            <a:r>
              <a:rPr lang="da-DK" dirty="0" err="1"/>
              <a:t>Jazz-orkester</a:t>
            </a:r>
            <a:r>
              <a:rPr lang="da-DK" dirty="0"/>
              <a:t> Nielsen Swingtime. Han stiller derfor ikke op igen ved den kommende generalforsamling.</a:t>
            </a:r>
          </a:p>
          <a:p>
            <a:r>
              <a:rPr lang="da-DK" dirty="0"/>
              <a:t>Fra bestyrelsens side skal der lyde en stor tak til René for hans støtte til foreningen – både før starten og i de forløbne år. Og han er ikke længere væk – end vi kan nå ham.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60648"/>
            <a:ext cx="4762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44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normAutofit fontScale="55000" lnSpcReduction="20000"/>
          </a:bodyPr>
          <a:lstStyle/>
          <a:p>
            <a:pPr lvl="0">
              <a:buSzPts val="1600"/>
              <a:buFont typeface="+mj-lt"/>
              <a:buAutoNum type="arabicPeriod"/>
            </a:pPr>
            <a:endParaRPr lang="da-DK" u="none" strike="noStrike" dirty="0" smtClean="0">
              <a:effectLst/>
              <a:latin typeface="Arial"/>
              <a:ea typeface="Times New Roman"/>
            </a:endParaRPr>
          </a:p>
          <a:p>
            <a:pPr lvl="0">
              <a:buSzPts val="1600"/>
              <a:buFont typeface="+mj-lt"/>
              <a:buAutoNum type="arabicPeriod"/>
            </a:pPr>
            <a:r>
              <a:rPr lang="da-DK" u="none" strike="noStrike" dirty="0" smtClean="0">
                <a:effectLst/>
                <a:latin typeface="Arial"/>
                <a:ea typeface="Times New Roman"/>
              </a:rPr>
              <a:t>Hjemmesiden og Plakaterne</a:t>
            </a:r>
            <a:endParaRPr lang="da-DK" u="none" strike="noStrike" dirty="0" smtClean="0">
              <a:effectLst/>
              <a:latin typeface="Times New Roman"/>
              <a:ea typeface="Times New Roman"/>
            </a:endParaRPr>
          </a:p>
          <a:p>
            <a:pPr>
              <a:spcAft>
                <a:spcPts val="0"/>
              </a:spcAft>
            </a:pPr>
            <a:r>
              <a:rPr lang="da-DK" dirty="0" smtClean="0">
                <a:effectLst/>
                <a:latin typeface="Arial"/>
                <a:ea typeface="Times New Roman"/>
              </a:rPr>
              <a:t>Foreningens hjemmeside er i årets løb blevet opdateret, så den altid er aktuel for foreningens medlemmer og for andre interesserede. Man kan altid se de kommende arrangementer og planerne for de næste. Endvidere er hjemmesiden efterhånden en dokumentation for foreningens ”gøren og laden” fra starten til nu.</a:t>
            </a:r>
            <a:endParaRPr lang="da-DK" dirty="0" smtClean="0">
              <a:effectLst/>
              <a:latin typeface="Times New Roman"/>
              <a:ea typeface="Times New Roman"/>
            </a:endParaRPr>
          </a:p>
          <a:p>
            <a:pPr>
              <a:spcAft>
                <a:spcPts val="0"/>
              </a:spcAft>
            </a:pPr>
            <a:r>
              <a:rPr lang="da-DK" dirty="0" smtClean="0">
                <a:effectLst/>
                <a:latin typeface="Arial"/>
                <a:ea typeface="Times New Roman"/>
              </a:rPr>
              <a:t>Medlemmerne opfordres til af besøge hjemmesiden, der kan findes på adressen:</a:t>
            </a:r>
            <a:endParaRPr lang="da-DK" dirty="0" smtClean="0">
              <a:effectLst/>
              <a:latin typeface="Times New Roman"/>
              <a:ea typeface="Times New Roman"/>
            </a:endParaRPr>
          </a:p>
          <a:p>
            <a:pPr>
              <a:spcAft>
                <a:spcPts val="0"/>
              </a:spcAft>
            </a:pPr>
            <a:r>
              <a:rPr lang="da-DK" dirty="0" smtClean="0">
                <a:effectLst/>
                <a:latin typeface="Arial"/>
                <a:ea typeface="Times New Roman"/>
              </a:rPr>
              <a:t> </a:t>
            </a:r>
            <a:endParaRPr lang="da-DK" dirty="0" smtClean="0">
              <a:effectLst/>
              <a:latin typeface="Times New Roman"/>
              <a:ea typeface="Times New Roman"/>
            </a:endParaRPr>
          </a:p>
          <a:p>
            <a:pPr>
              <a:spcAft>
                <a:spcPts val="0"/>
              </a:spcAft>
            </a:pPr>
            <a:r>
              <a:rPr lang="da-DK" u="sng" dirty="0" smtClean="0">
                <a:solidFill>
                  <a:srgbClr val="0000FF"/>
                </a:solidFill>
                <a:effectLst/>
                <a:latin typeface="Arial"/>
                <a:ea typeface="Times New Roman"/>
                <a:hlinkClick r:id="rId2"/>
              </a:rPr>
              <a:t>http://www.kulturhusetbirkelundgaard.dk/</a:t>
            </a:r>
            <a:endParaRPr lang="da-DK" dirty="0" smtClean="0">
              <a:effectLst/>
              <a:latin typeface="Times New Roman"/>
              <a:ea typeface="Times New Roman"/>
            </a:endParaRPr>
          </a:p>
          <a:p>
            <a:pPr>
              <a:spcAft>
                <a:spcPts val="0"/>
              </a:spcAft>
            </a:pPr>
            <a:r>
              <a:rPr lang="da-DK" dirty="0" smtClean="0">
                <a:effectLst/>
                <a:latin typeface="Arial"/>
                <a:ea typeface="Times New Roman"/>
              </a:rPr>
              <a:t> </a:t>
            </a:r>
            <a:endParaRPr lang="da-DK" dirty="0" smtClean="0">
              <a:effectLst/>
              <a:latin typeface="Times New Roman"/>
              <a:ea typeface="Times New Roman"/>
            </a:endParaRPr>
          </a:p>
          <a:p>
            <a:pPr>
              <a:spcAft>
                <a:spcPts val="0"/>
              </a:spcAft>
            </a:pPr>
            <a:r>
              <a:rPr lang="da-DK" b="1" dirty="0" smtClean="0">
                <a:effectLst/>
                <a:latin typeface="Arial"/>
                <a:ea typeface="Times New Roman"/>
              </a:rPr>
              <a:t>Steen Kirkegaard Erichsen </a:t>
            </a:r>
            <a:r>
              <a:rPr lang="da-DK" dirty="0" smtClean="0">
                <a:effectLst/>
                <a:latin typeface="Arial"/>
                <a:ea typeface="Times New Roman"/>
              </a:rPr>
              <a:t>har trofast lavet plakaterne til foreningens arrangementer. Plakaterne har herved fået et ensartet udseende, så man straks kan se, at her er et tilbud fra Kulturhuset </a:t>
            </a:r>
            <a:r>
              <a:rPr lang="da-DK" dirty="0" err="1" smtClean="0">
                <a:effectLst/>
                <a:latin typeface="Arial"/>
                <a:ea typeface="Times New Roman"/>
              </a:rPr>
              <a:t>Birkelundgaard</a:t>
            </a:r>
            <a:r>
              <a:rPr lang="da-DK" dirty="0" smtClean="0">
                <a:effectLst/>
                <a:latin typeface="Arial"/>
                <a:ea typeface="Times New Roman"/>
              </a:rPr>
              <a:t>. Det nærmer sig et ”Brand” for foreningen. Steen står endvidere for udsendelsen af foreningens Nyhedsbreve. Tak til Steen.</a:t>
            </a:r>
            <a:endParaRPr lang="da-DK" dirty="0" smtClean="0">
              <a:effectLst/>
              <a:latin typeface="Times New Roman"/>
              <a:ea typeface="Times New Roman"/>
            </a:endParaRPr>
          </a:p>
          <a:p>
            <a:pPr algn="ctr">
              <a:spcAft>
                <a:spcPts val="0"/>
              </a:spcAft>
            </a:pPr>
            <a:r>
              <a:rPr lang="da-DK" dirty="0" smtClean="0">
                <a:effectLst/>
                <a:latin typeface="Arial"/>
                <a:ea typeface="Times New Roman"/>
              </a:rPr>
              <a:t> </a:t>
            </a:r>
            <a:endParaRPr lang="da-DK" dirty="0" smtClean="0">
              <a:effectLst/>
              <a:latin typeface="Times New Roman"/>
              <a:ea typeface="Times New Roman"/>
            </a:endParaRP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16632"/>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2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rot="10963429" flipV="1">
            <a:off x="194005" y="-985423"/>
            <a:ext cx="10375522" cy="748777"/>
          </a:xfrm>
        </p:spPr>
        <p:txBody>
          <a:bodyPr>
            <a:noAutofit/>
          </a:bodyPr>
          <a:lstStyle/>
          <a:p>
            <a:endParaRPr lang="da-DK"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96706"/>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IMG_20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1336" y="3707523"/>
            <a:ext cx="3944838" cy="29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Beretning 20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 y="1904182"/>
            <a:ext cx="2085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eretning 201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075" y="1904182"/>
            <a:ext cx="18478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beretning 201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050" y="1908944"/>
            <a:ext cx="2076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02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60648"/>
            <a:ext cx="4762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IMG_109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1614839"/>
            <a:ext cx="2609875" cy="189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G_03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084" y="1614840"/>
            <a:ext cx="2498754" cy="187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beretning%2020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324" y="1614839"/>
            <a:ext cx="2553601" cy="19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IMG_82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840" y="3949198"/>
            <a:ext cx="2670609" cy="178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IMG_828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6370" y="3949198"/>
            <a:ext cx="2771260" cy="18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IMG_828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3961665"/>
            <a:ext cx="2778621" cy="185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60648"/>
            <a:ext cx="4762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2015716" y="1628800"/>
            <a:ext cx="5112568" cy="369332"/>
          </a:xfrm>
          <a:prstGeom prst="rect">
            <a:avLst/>
          </a:prstGeom>
        </p:spPr>
        <p:txBody>
          <a:bodyPr wrap="square">
            <a:spAutoFit/>
          </a:bodyPr>
          <a:lstStyle/>
          <a:p>
            <a:pPr lvl="0"/>
            <a:r>
              <a:rPr lang="da-DK" b="1" dirty="0"/>
              <a:t>Arrangementer i 2012 og foreløbige planer for 2013</a:t>
            </a:r>
            <a:endParaRPr lang="da-DK" dirty="0"/>
          </a:p>
        </p:txBody>
      </p:sp>
      <p:pic>
        <p:nvPicPr>
          <p:cNvPr id="5122" name="Picture 2" descr="Egelun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24932"/>
            <a:ext cx="13557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Siri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2029941"/>
            <a:ext cx="1400175" cy="18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lede 1" descr="http://www.kulturhusetbirkelundgaard.dk/sites/all/themes/skabelon/images/Gr%C3%A6sk%20aft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9326" y="2043742"/>
            <a:ext cx="1332674"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Billede 2" descr="http://www.kulturhusetbirkelundgaard.dk/sites/all/themes/skabelon/images/udsolgt-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5906" y="2026421"/>
            <a:ext cx="1458262" cy="191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Billede 4" descr="http://www.kulturhusetbirkelundgaard.dk/sites/all/themes/skabelon/images/Jazz%20i%20g%C3%A5rden%201-juli%202012_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364" y="2016139"/>
            <a:ext cx="1367964" cy="1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Ruimlepotten 20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8" y="1947145"/>
            <a:ext cx="13811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Kunsthåndværkermarked 20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302" y="4082255"/>
            <a:ext cx="1377951" cy="1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Musik og danse 20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1736" y="4095394"/>
            <a:ext cx="1344078" cy="188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fotoudstilling efterår 20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5814" y="4069292"/>
            <a:ext cx="1451055" cy="195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Dobbeltmordet p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7046" y="4082255"/>
            <a:ext cx="1375982" cy="19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Billede 1" descr="http://www.kulturhusetbirkelundgaard.dk/sites/all/themes/skabelon/images/Julemarked%20201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19437" y="3951865"/>
            <a:ext cx="1558683" cy="21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C:\Jørns Computer\Mine billeder\Birkelundgaard Billeder\Plakater\Nordic_singers_nytaarskonce_resiz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2004" y="4086049"/>
            <a:ext cx="1333449" cy="190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12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16632"/>
            <a:ext cx="6134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descr="Der blev fortalt historier og vist billeder fra deng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655" y="3966191"/>
            <a:ext cx="2880320" cy="192226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Gensyn med et af de gamle børn fra Egelu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980" y="3983925"/>
            <a:ext cx="2880320" cy="1920214"/>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Egelund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4137" y="1694968"/>
            <a:ext cx="1355725"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952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393</Words>
  <Application>Microsoft Office PowerPoint</Application>
  <PresentationFormat>Skærmshow (4:3)</PresentationFormat>
  <Paragraphs>105</Paragraphs>
  <Slides>29</Slides>
  <Notes>0</Notes>
  <HiddenSlides>0</HiddenSlides>
  <MMClips>0</MMClips>
  <ScaleCrop>false</ScaleCrop>
  <HeadingPairs>
    <vt:vector size="4" baseType="variant">
      <vt:variant>
        <vt:lpstr>Tema</vt:lpstr>
      </vt:variant>
      <vt:variant>
        <vt:i4>1</vt:i4>
      </vt:variant>
      <vt:variant>
        <vt:lpstr>Diastitler</vt:lpstr>
      </vt:variant>
      <vt:variant>
        <vt:i4>29</vt:i4>
      </vt:variant>
    </vt:vector>
  </HeadingPairs>
  <TitlesOfParts>
    <vt:vector size="30" baseType="lpstr">
      <vt:lpstr>Kontortema</vt:lpstr>
      <vt:lpstr>PowerPoint-præsentation</vt:lpstr>
      <vt:lpstr>               Bestyrelsens sammensætning 2012 Hjemmesiden Nyhedsbreve Laden Længen Arrangementer i 2012 og foreløbige planer for 2013 Arbejdsgrupperne Tilskud fra Kommunen Anskaffelser  Donationer </vt:lpstr>
      <vt:lpstr>Bestyrelsens sammensætning 2012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Bestyrelsens sammensætning 2012 Hjemmesiden Nyhedsbreve Laden Længen Arrangementer i 2012 og foreløbige planer for 2013 Arbejdsgrupperne Tilskud fra Kommunen Anskaffelser  Donationer</dc:title>
  <dc:creator>Jørn</dc:creator>
  <cp:lastModifiedBy>Jørn</cp:lastModifiedBy>
  <cp:revision>46</cp:revision>
  <dcterms:created xsi:type="dcterms:W3CDTF">2013-02-01T13:47:45Z</dcterms:created>
  <dcterms:modified xsi:type="dcterms:W3CDTF">2013-02-07T08:07:05Z</dcterms:modified>
</cp:coreProperties>
</file>